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3" r:id="rId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6FA"/>
    <a:srgbClr val="074CE7"/>
    <a:srgbClr val="32448E"/>
    <a:srgbClr val="F9A933"/>
    <a:srgbClr val="04BAEC"/>
    <a:srgbClr val="F907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9667" autoAdjust="0"/>
  </p:normalViewPr>
  <p:slideViewPr>
    <p:cSldViewPr snapToGrid="0">
      <p:cViewPr varScale="1">
        <p:scale>
          <a:sx n="89" d="100"/>
          <a:sy n="8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2B244-CB6B-4939-A7A5-A5959514D496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9CA000DD-3B84-448C-B3DB-221FC48E26EA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 anchor="b"/>
        <a:lstStyle/>
        <a:p>
          <a:pPr algn="l"/>
          <a:r>
            <a:rPr lang="fr-FR" sz="20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673E0054-6D6B-40EA-A926-491C1C8EA550}" type="par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C7EB1417-7938-44ED-8F0B-270A15DEB6E8}" type="sib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3C65F005-C65A-4E70-BD51-18DD284B528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AA33D0D6-E910-4CE9-BAE9-59A3985BD181}" type="par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767CFE8-FCBA-4312-AD7B-0AC8078F7D8D}" type="sib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BD5115E-413E-4E40-B49F-184EC2FC6847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dirty="0">
            <a:solidFill>
              <a:schemeClr val="accent2">
                <a:lumMod val="50000"/>
              </a:schemeClr>
            </a:solidFill>
          </a:endParaRPr>
        </a:p>
      </dgm:t>
    </dgm:pt>
    <dgm:pt modelId="{B7CE29DB-9C7E-4371-84A6-769F710CD645}" type="par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78A8F525-A61F-4842-9CAB-ED19CF847131}" type="sib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9578701E-9754-4091-BA5A-426076225259}" type="pres">
      <dgm:prSet presAssocID="{34E2B244-CB6B-4939-A7A5-A5959514D496}" presName="Name0" presStyleCnt="0">
        <dgm:presLayoutVars>
          <dgm:dir/>
          <dgm:resizeHandles val="exact"/>
        </dgm:presLayoutVars>
      </dgm:prSet>
      <dgm:spPr/>
    </dgm:pt>
    <dgm:pt modelId="{3ECF7E5C-ABC7-4596-B3EB-197FB62F31B7}" type="pres">
      <dgm:prSet presAssocID="{9CA000DD-3B84-448C-B3DB-221FC48E26EA}" presName="parTxOnly" presStyleLbl="node1" presStyleIdx="0" presStyleCnt="3" custLinFactNeighborX="-5390" custLinFactNeighborY="17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CAD081-AD0E-46DB-89AF-56D8CC00ABE5}" type="pres">
      <dgm:prSet presAssocID="{C7EB1417-7938-44ED-8F0B-270A15DEB6E8}" presName="parSpace" presStyleCnt="0"/>
      <dgm:spPr/>
    </dgm:pt>
    <dgm:pt modelId="{8FCBA624-D8E2-44D2-9B60-D62879CC8A78}" type="pres">
      <dgm:prSet presAssocID="{3C65F005-C65A-4E70-BD51-18DD284B5282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B6BB26-D52B-4291-96DD-1BA5ECBBF438}" type="pres">
      <dgm:prSet presAssocID="{4767CFE8-FCBA-4312-AD7B-0AC8078F7D8D}" presName="parSpace" presStyleCnt="0"/>
      <dgm:spPr/>
    </dgm:pt>
    <dgm:pt modelId="{BB5BA049-3711-4302-B1AA-54A13907EF2A}" type="pres">
      <dgm:prSet presAssocID="{4BD5115E-413E-4E40-B49F-184EC2FC6847}" presName="parTxOnly" presStyleLbl="node1" presStyleIdx="2" presStyleCnt="3" custScaleX="34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70824D-6CA7-4338-AB71-C898B45747B1}" type="presOf" srcId="{9CA000DD-3B84-448C-B3DB-221FC48E26EA}" destId="{3ECF7E5C-ABC7-4596-B3EB-197FB62F31B7}" srcOrd="0" destOrd="0" presId="urn:microsoft.com/office/officeart/2005/8/layout/hChevron3"/>
    <dgm:cxn modelId="{666CB974-2DCA-4725-8BDD-590229A49265}" srcId="{34E2B244-CB6B-4939-A7A5-A5959514D496}" destId="{4BD5115E-413E-4E40-B49F-184EC2FC6847}" srcOrd="2" destOrd="0" parTransId="{B7CE29DB-9C7E-4371-84A6-769F710CD645}" sibTransId="{78A8F525-A61F-4842-9CAB-ED19CF847131}"/>
    <dgm:cxn modelId="{0BFB0343-2C70-4750-AFAD-67FC369EA718}" type="presOf" srcId="{4BD5115E-413E-4E40-B49F-184EC2FC6847}" destId="{BB5BA049-3711-4302-B1AA-54A13907EF2A}" srcOrd="0" destOrd="0" presId="urn:microsoft.com/office/officeart/2005/8/layout/hChevron3"/>
    <dgm:cxn modelId="{0856E71E-634D-4AEC-AC3C-E4E566B4BAE6}" type="presOf" srcId="{3C65F005-C65A-4E70-BD51-18DD284B5282}" destId="{8FCBA624-D8E2-44D2-9B60-D62879CC8A78}" srcOrd="0" destOrd="0" presId="urn:microsoft.com/office/officeart/2005/8/layout/hChevron3"/>
    <dgm:cxn modelId="{4A18F99D-DE0B-4714-84CB-1C5A821B6E6C}" srcId="{34E2B244-CB6B-4939-A7A5-A5959514D496}" destId="{9CA000DD-3B84-448C-B3DB-221FC48E26EA}" srcOrd="0" destOrd="0" parTransId="{673E0054-6D6B-40EA-A926-491C1C8EA550}" sibTransId="{C7EB1417-7938-44ED-8F0B-270A15DEB6E8}"/>
    <dgm:cxn modelId="{296B8464-06AB-4058-B69D-3BC0802163F3}" srcId="{34E2B244-CB6B-4939-A7A5-A5959514D496}" destId="{3C65F005-C65A-4E70-BD51-18DD284B5282}" srcOrd="1" destOrd="0" parTransId="{AA33D0D6-E910-4CE9-BAE9-59A3985BD181}" sibTransId="{4767CFE8-FCBA-4312-AD7B-0AC8078F7D8D}"/>
    <dgm:cxn modelId="{C29ACAD6-616A-4ADE-A881-EB7D27E9DA2E}" type="presOf" srcId="{34E2B244-CB6B-4939-A7A5-A5959514D496}" destId="{9578701E-9754-4091-BA5A-426076225259}" srcOrd="0" destOrd="0" presId="urn:microsoft.com/office/officeart/2005/8/layout/hChevron3"/>
    <dgm:cxn modelId="{A89F049F-0FE8-429E-A373-D861FCF8621D}" type="presParOf" srcId="{9578701E-9754-4091-BA5A-426076225259}" destId="{3ECF7E5C-ABC7-4596-B3EB-197FB62F31B7}" srcOrd="0" destOrd="0" presId="urn:microsoft.com/office/officeart/2005/8/layout/hChevron3"/>
    <dgm:cxn modelId="{579BB3D1-3035-499B-94BE-F87D8F16BFB6}" type="presParOf" srcId="{9578701E-9754-4091-BA5A-426076225259}" destId="{A2CAD081-AD0E-46DB-89AF-56D8CC00ABE5}" srcOrd="1" destOrd="0" presId="urn:microsoft.com/office/officeart/2005/8/layout/hChevron3"/>
    <dgm:cxn modelId="{AEC5A32A-7791-47D4-B214-CC122287575B}" type="presParOf" srcId="{9578701E-9754-4091-BA5A-426076225259}" destId="{8FCBA624-D8E2-44D2-9B60-D62879CC8A78}" srcOrd="2" destOrd="0" presId="urn:microsoft.com/office/officeart/2005/8/layout/hChevron3"/>
    <dgm:cxn modelId="{E05B33EB-7EC1-4B41-9692-A99C7F5344CA}" type="presParOf" srcId="{9578701E-9754-4091-BA5A-426076225259}" destId="{85B6BB26-D52B-4291-96DD-1BA5ECBBF438}" srcOrd="3" destOrd="0" presId="urn:microsoft.com/office/officeart/2005/8/layout/hChevron3"/>
    <dgm:cxn modelId="{174B5985-CD48-42D8-9420-996275769CE5}" type="presParOf" srcId="{9578701E-9754-4091-BA5A-426076225259}" destId="{BB5BA049-3711-4302-B1AA-54A13907EF2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F7E5C-ABC7-4596-B3EB-197FB62F31B7}">
      <dsp:nvSpPr>
        <dsp:cNvPr id="0" name=""/>
        <dsp:cNvSpPr/>
      </dsp:nvSpPr>
      <dsp:spPr>
        <a:xfrm>
          <a:off x="0" y="0"/>
          <a:ext cx="4437034" cy="631372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2">
                  <a:lumMod val="50000"/>
                </a:schemeClr>
              </a:solidFill>
            </a:rPr>
            <a:t>                        2013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0"/>
        <a:ext cx="4437034" cy="631372"/>
      </dsp:txXfrm>
    </dsp:sp>
    <dsp:sp modelId="{8FCBA624-D8E2-44D2-9B60-D62879CC8A78}">
      <dsp:nvSpPr>
        <dsp:cNvPr id="0" name=""/>
        <dsp:cNvSpPr/>
      </dsp:nvSpPr>
      <dsp:spPr>
        <a:xfrm>
          <a:off x="3554428" y="0"/>
          <a:ext cx="4437034" cy="63137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54428" y="0"/>
        <a:ext cx="4437034" cy="631372"/>
      </dsp:txXfrm>
    </dsp:sp>
    <dsp:sp modelId="{BB5BA049-3711-4302-B1AA-54A13907EF2A}">
      <dsp:nvSpPr>
        <dsp:cNvPr id="0" name=""/>
        <dsp:cNvSpPr/>
      </dsp:nvSpPr>
      <dsp:spPr>
        <a:xfrm>
          <a:off x="7104055" y="0"/>
          <a:ext cx="1512629" cy="6313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104055" y="0"/>
        <a:ext cx="1512629" cy="63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DDCA6C-9755-4981-8F1C-0EC9C275D8C6}" type="datetimeFigureOut">
              <a:rPr lang="fr-FR"/>
              <a:pPr>
                <a:defRPr/>
              </a:pPr>
              <a:t>18/06/2013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BBAE5C2-9C3A-4104-8E16-B47550D276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visuel ch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151" r="1913"/>
          <a:stretch>
            <a:fillRect/>
          </a:stretch>
        </p:blipFill>
        <p:spPr bwMode="auto">
          <a:xfrm>
            <a:off x="0" y="92758"/>
            <a:ext cx="9144000" cy="16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pic>
        <p:nvPicPr>
          <p:cNvPr id="7" name="Picture 7" descr="tigf roug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1052830" y="6356350"/>
            <a:ext cx="66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6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7829550" y="636651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95275" y="1330325"/>
            <a:ext cx="8370888" cy="481647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/>
            </a:lvl1pPr>
            <a:lvl3pPr>
              <a:buFont typeface="Wingdings" pitchFamily="2" charset="2"/>
              <a:buChar char="ü"/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10" name="Picture 7" descr="tigf rou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3" y="6464925"/>
            <a:ext cx="738187" cy="1698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938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04813"/>
            <a:ext cx="72358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15900" y="1052513"/>
            <a:ext cx="28813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dirty="0">
              <a:cs typeface="+mn-cs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80720" y="6356350"/>
            <a:ext cx="787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de présentation - emetteur - date (à modifier dans Menu Insertion / En-tête &amp; pied de page/ Appliquer partout)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4"/>
          </p:nvPr>
        </p:nvSpPr>
        <p:spPr>
          <a:xfrm>
            <a:off x="121920" y="6356350"/>
            <a:ext cx="44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20B6-C90B-49EE-8613-32DEBE2783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CAM: TIGF’s </a:t>
            </a:r>
            <a:br>
              <a:rPr lang="en-US" sz="4000" dirty="0" smtClean="0"/>
            </a:br>
            <a:r>
              <a:rPr lang="en-US" sz="4000" dirty="0" smtClean="0"/>
              <a:t>IT developments Roadmap</a:t>
            </a: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SGRI  23</a:t>
            </a:r>
            <a:r>
              <a:rPr lang="en-US" baseline="30000" dirty="0" smtClean="0"/>
              <a:t>rd</a:t>
            </a:r>
            <a:r>
              <a:rPr lang="en-US" dirty="0" smtClean="0"/>
              <a:t> IG Meeting</a:t>
            </a:r>
          </a:p>
          <a:p>
            <a:r>
              <a:rPr lang="en-US" dirty="0" smtClean="0"/>
              <a:t>19 June 2013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adhesion to PRISMA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17860" y="1256060"/>
            <a:ext cx="8113340" cy="46240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5 June 2013 TIGF sent to PRISMA </a:t>
            </a:r>
            <a:r>
              <a:rPr lang="en-GB" sz="2000" kern="0" dirty="0" smtClean="0">
                <a:latin typeface="+mn-lt"/>
                <a:cs typeface="+mn-cs"/>
              </a:rPr>
              <a:t>a Letter of intent for the adhesion to the platform as from 1</a:t>
            </a:r>
            <a:r>
              <a:rPr lang="en-GB" sz="2000" kern="0" baseline="30000" dirty="0" smtClean="0">
                <a:latin typeface="+mn-lt"/>
                <a:cs typeface="+mn-cs"/>
              </a:rPr>
              <a:t>st</a:t>
            </a:r>
            <a:r>
              <a:rPr lang="en-GB" sz="2000" kern="0" dirty="0" smtClean="0">
                <a:latin typeface="+mn-lt"/>
                <a:cs typeface="+mn-cs"/>
              </a:rPr>
              <a:t> January 2014 </a:t>
            </a:r>
            <a:br>
              <a:rPr lang="en-GB" sz="2000" kern="0" dirty="0" smtClean="0">
                <a:latin typeface="+mn-lt"/>
                <a:cs typeface="+mn-cs"/>
              </a:rPr>
            </a:b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intents to join PRISMA as user and shareholder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is already working on the IT specifications and developments to connect the IT systems to PRISMA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TIGF has already launched internal IT developments to adapt existing internal IT systems to CAM NC provisions </a:t>
            </a:r>
          </a:p>
        </p:txBody>
      </p:sp>
      <p:pic>
        <p:nvPicPr>
          <p:cNvPr id="1029" name="Picture 5" descr="C:\Users\J0214154\AppData\Local\Microsoft\Windows\Temporary Internet Files\Content.IE5\88A9MJGV\MC90044131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0" y="1295400"/>
            <a:ext cx="1092200" cy="109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105" name="Diagramme 104"/>
          <p:cNvGraphicFramePr/>
          <p:nvPr/>
        </p:nvGraphicFramePr>
        <p:xfrm>
          <a:off x="364672" y="3227615"/>
          <a:ext cx="8621486" cy="63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" name="Arrondir un rectangle avec un coin diagonal 49"/>
          <p:cNvSpPr/>
          <p:nvPr/>
        </p:nvSpPr>
        <p:spPr bwMode="auto">
          <a:xfrm>
            <a:off x="1181370" y="1474270"/>
            <a:ext cx="936104" cy="566801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LOI for adhesion to PRISMA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15" name="Légende sans bordure 1 36"/>
          <p:cNvSpPr/>
          <p:nvPr/>
        </p:nvSpPr>
        <p:spPr bwMode="auto">
          <a:xfrm>
            <a:off x="849230" y="328101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Pentagone 120"/>
          <p:cNvSpPr/>
          <p:nvPr/>
        </p:nvSpPr>
        <p:spPr>
          <a:xfrm>
            <a:off x="473529" y="2258784"/>
            <a:ext cx="1197428" cy="424543"/>
          </a:xfrm>
          <a:prstGeom prst="homePlate">
            <a:avLst>
              <a:gd name="adj" fmla="val 2212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Platform adhesion decision</a:t>
            </a: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4" name="175 Conector angular"/>
          <p:cNvCxnSpPr>
            <a:cxnSpLocks noChangeShapeType="1"/>
          </p:cNvCxnSpPr>
          <p:nvPr/>
        </p:nvCxnSpPr>
        <p:spPr bwMode="auto">
          <a:xfrm rot="16200000" flipH="1">
            <a:off x="1253714" y="2428989"/>
            <a:ext cx="1135257" cy="306272"/>
          </a:xfrm>
          <a:prstGeom prst="bentConnector3">
            <a:avLst>
              <a:gd name="adj1" fmla="val 7274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7" name="Pentagone 126"/>
          <p:cNvSpPr/>
          <p:nvPr/>
        </p:nvSpPr>
        <p:spPr>
          <a:xfrm>
            <a:off x="1725384" y="2269670"/>
            <a:ext cx="1071156" cy="424543"/>
          </a:xfrm>
          <a:prstGeom prst="homePlate">
            <a:avLst>
              <a:gd name="adj" fmla="val 2212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Detailed spec. and developments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9" name="Arrondir un rectangle avec un coin diagonal 49"/>
          <p:cNvSpPr/>
          <p:nvPr/>
        </p:nvSpPr>
        <p:spPr bwMode="auto">
          <a:xfrm>
            <a:off x="2317263" y="1503958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r>
              <a:rPr lang="en-GB" sz="1000" dirty="0" smtClean="0">
                <a:solidFill>
                  <a:schemeClr val="bg1"/>
                </a:solidFill>
              </a:rPr>
              <a:t>.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0" name="175 Conector angular"/>
          <p:cNvCxnSpPr>
            <a:cxnSpLocks noChangeShapeType="1"/>
          </p:cNvCxnSpPr>
          <p:nvPr/>
        </p:nvCxnSpPr>
        <p:spPr bwMode="auto">
          <a:xfrm rot="16200000" flipH="1">
            <a:off x="2324103" y="2514603"/>
            <a:ext cx="1165859" cy="175258"/>
          </a:xfrm>
          <a:prstGeom prst="bentConnector3">
            <a:avLst>
              <a:gd name="adj1" fmla="val 6568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2" name="Arrondir un rectangle avec un coin diagonal 49"/>
          <p:cNvSpPr/>
          <p:nvPr/>
        </p:nvSpPr>
        <p:spPr bwMode="auto">
          <a:xfrm>
            <a:off x="3108141" y="5132384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3" name="175 Conector angular"/>
          <p:cNvCxnSpPr>
            <a:cxnSpLocks noChangeShapeType="1"/>
          </p:cNvCxnSpPr>
          <p:nvPr/>
        </p:nvCxnSpPr>
        <p:spPr bwMode="auto">
          <a:xfrm rot="16200000" flipH="1">
            <a:off x="3036570" y="2465070"/>
            <a:ext cx="1158240" cy="281940"/>
          </a:xfrm>
          <a:prstGeom prst="bentConnector3">
            <a:avLst>
              <a:gd name="adj1" fmla="val 15363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5" name="Arrondir un rectangle avec un coin diagonal 49"/>
          <p:cNvSpPr/>
          <p:nvPr/>
        </p:nvSpPr>
        <p:spPr bwMode="auto">
          <a:xfrm>
            <a:off x="3702149" y="1517053"/>
            <a:ext cx="727535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Full connection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36" name="175 Conector angular"/>
          <p:cNvCxnSpPr>
            <a:cxnSpLocks noChangeShapeType="1"/>
          </p:cNvCxnSpPr>
          <p:nvPr/>
        </p:nvCxnSpPr>
        <p:spPr bwMode="auto">
          <a:xfrm rot="5400000">
            <a:off x="3518523" y="2590096"/>
            <a:ext cx="1081081" cy="16716"/>
          </a:xfrm>
          <a:prstGeom prst="bentConnector3">
            <a:avLst>
              <a:gd name="adj1" fmla="val 67912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1" name="Arrondir un rectangle avec un coin diagonal 49"/>
          <p:cNvSpPr/>
          <p:nvPr/>
        </p:nvSpPr>
        <p:spPr bwMode="auto">
          <a:xfrm>
            <a:off x="8407550" y="1493454"/>
            <a:ext cx="590132" cy="612803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Within-day products auctions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42" name="Pentagone 141"/>
          <p:cNvSpPr/>
          <p:nvPr/>
        </p:nvSpPr>
        <p:spPr>
          <a:xfrm>
            <a:off x="7418612" y="2280556"/>
            <a:ext cx="1024347" cy="511630"/>
          </a:xfrm>
          <a:prstGeom prst="homePlate">
            <a:avLst>
              <a:gd name="adj" fmla="val 1215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Phase 2 – 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Within day products auctions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443" y="1420587"/>
            <a:ext cx="8675916" cy="17852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 rot="16200000">
            <a:off x="-571554" y="2117257"/>
            <a:ext cx="1785283" cy="3918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Connexion to PRISMA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3" name="Légende sans bordure 1 36"/>
          <p:cNvSpPr/>
          <p:nvPr/>
        </p:nvSpPr>
        <p:spPr bwMode="auto">
          <a:xfrm>
            <a:off x="8325794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Légende sans bordure 1 36"/>
          <p:cNvSpPr/>
          <p:nvPr/>
        </p:nvSpPr>
        <p:spPr bwMode="auto">
          <a:xfrm>
            <a:off x="203770" y="331328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Légende sans bordure 1 36"/>
          <p:cNvSpPr/>
          <p:nvPr/>
        </p:nvSpPr>
        <p:spPr bwMode="auto">
          <a:xfrm>
            <a:off x="3479025" y="3313280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Dec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Légende sans bordure 1 36"/>
          <p:cNvSpPr/>
          <p:nvPr/>
        </p:nvSpPr>
        <p:spPr bwMode="auto">
          <a:xfrm>
            <a:off x="1709842" y="327025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Légende sans bordure 1 36"/>
          <p:cNvSpPr/>
          <p:nvPr/>
        </p:nvSpPr>
        <p:spPr bwMode="auto">
          <a:xfrm>
            <a:off x="4678953" y="331328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Légende sans bordure 1 36"/>
          <p:cNvSpPr/>
          <p:nvPr/>
        </p:nvSpPr>
        <p:spPr bwMode="auto">
          <a:xfrm>
            <a:off x="5442746" y="3324042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Légende sans bordure 1 36"/>
          <p:cNvSpPr/>
          <p:nvPr/>
        </p:nvSpPr>
        <p:spPr bwMode="auto">
          <a:xfrm>
            <a:off x="6550783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Légende sans bordure 1 36"/>
          <p:cNvSpPr/>
          <p:nvPr/>
        </p:nvSpPr>
        <p:spPr bwMode="auto">
          <a:xfrm>
            <a:off x="2817879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5464" y="3905602"/>
            <a:ext cx="8675916" cy="18582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16200000">
            <a:off x="-611649" y="4641387"/>
            <a:ext cx="1857051" cy="38542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TIGF </a:t>
            </a:r>
            <a:r>
              <a:rPr lang="en-US" sz="1200" dirty="0" smtClean="0">
                <a:solidFill>
                  <a:schemeClr val="bg1"/>
                </a:solidFill>
              </a:rPr>
              <a:t>internal IT systems developments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Pentagone 42"/>
          <p:cNvSpPr/>
          <p:nvPr/>
        </p:nvSpPr>
        <p:spPr>
          <a:xfrm>
            <a:off x="527846" y="4005887"/>
            <a:ext cx="2124361" cy="149127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developments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New capacity products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Capacity calculation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capacity offer building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Auctions results treatment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Publication of auction results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 Invoicing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Single nominations and matching process (for bundled products</a:t>
            </a: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Secondary market</a:t>
            </a:r>
            <a:endParaRPr lang="en-US" sz="9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rrondir un rectangle avec un coin diagonal 49"/>
          <p:cNvSpPr/>
          <p:nvPr/>
        </p:nvSpPr>
        <p:spPr bwMode="auto">
          <a:xfrm>
            <a:off x="2351330" y="5131022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  <p:sp>
        <p:nvSpPr>
          <p:cNvPr id="45" name="Pentagone 44"/>
          <p:cNvSpPr/>
          <p:nvPr/>
        </p:nvSpPr>
        <p:spPr>
          <a:xfrm>
            <a:off x="2669814" y="4378297"/>
            <a:ext cx="873485" cy="424543"/>
          </a:xfrm>
          <a:prstGeom prst="homePlate">
            <a:avLst>
              <a:gd name="adj" fmla="val 20833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Arrondir un rectangle avec un coin diagonal 49"/>
          <p:cNvSpPr/>
          <p:nvPr/>
        </p:nvSpPr>
        <p:spPr bwMode="auto">
          <a:xfrm>
            <a:off x="5355177" y="5153771"/>
            <a:ext cx="729073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TEST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0" name="Arrondir un rectangle avec un coin diagonal 49"/>
          <p:cNvSpPr/>
          <p:nvPr/>
        </p:nvSpPr>
        <p:spPr bwMode="auto">
          <a:xfrm>
            <a:off x="614885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1" name="Pentagone 50"/>
          <p:cNvSpPr/>
          <p:nvPr/>
        </p:nvSpPr>
        <p:spPr>
          <a:xfrm>
            <a:off x="5872454" y="4346024"/>
            <a:ext cx="627406" cy="424543"/>
          </a:xfrm>
          <a:prstGeom prst="homePlate">
            <a:avLst>
              <a:gd name="adj" fmla="val 27194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TEST </a:t>
            </a:r>
            <a:r>
              <a:rPr lang="en-US" sz="700" dirty="0" err="1" smtClean="0">
                <a:solidFill>
                  <a:schemeClr val="accent2">
                    <a:lumMod val="50000"/>
                  </a:schemeClr>
                </a:solidFill>
              </a:rPr>
              <a:t>environm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Arrondir un rectangle avec un coin diagonal 49"/>
          <p:cNvSpPr/>
          <p:nvPr/>
        </p:nvSpPr>
        <p:spPr bwMode="auto">
          <a:xfrm>
            <a:off x="4459253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Annual Yearly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4" name="Arrondir un rectangle avec un coin diagonal 49"/>
          <p:cNvSpPr/>
          <p:nvPr/>
        </p:nvSpPr>
        <p:spPr bwMode="auto">
          <a:xfrm>
            <a:off x="5202296" y="148116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Annual Quarterly products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Arrondir un rectangle avec un coin diagonal 49"/>
          <p:cNvSpPr/>
          <p:nvPr/>
        </p:nvSpPr>
        <p:spPr bwMode="auto">
          <a:xfrm>
            <a:off x="6731550" y="1493071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Day-ahead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6" name="Arrondir un rectangle avec un coin diagonal 49"/>
          <p:cNvSpPr/>
          <p:nvPr/>
        </p:nvSpPr>
        <p:spPr bwMode="auto">
          <a:xfrm>
            <a:off x="6026329" y="1484236"/>
            <a:ext cx="675541" cy="665054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1</a:t>
            </a:r>
            <a:r>
              <a:rPr lang="en-GB" sz="900" baseline="30000" dirty="0" smtClean="0">
                <a:solidFill>
                  <a:schemeClr val="bg1"/>
                </a:solidFill>
              </a:rPr>
              <a:t>st</a:t>
            </a:r>
            <a:r>
              <a:rPr lang="en-GB" sz="900" dirty="0" smtClean="0">
                <a:solidFill>
                  <a:schemeClr val="bg1"/>
                </a:solidFill>
              </a:rPr>
              <a:t> rolling monthly product auction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8" name="Pentagone 57"/>
          <p:cNvSpPr/>
          <p:nvPr/>
        </p:nvSpPr>
        <p:spPr>
          <a:xfrm>
            <a:off x="6831828" y="4107179"/>
            <a:ext cx="1569222" cy="1021976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Within-day auctions</a:t>
            </a:r>
          </a:p>
        </p:txBody>
      </p:sp>
      <p:sp>
        <p:nvSpPr>
          <p:cNvPr id="66" name="Arrondir un rectangle avec un coin diagonal 49"/>
          <p:cNvSpPr/>
          <p:nvPr/>
        </p:nvSpPr>
        <p:spPr bwMode="auto">
          <a:xfrm>
            <a:off x="3016365" y="1504086"/>
            <a:ext cx="649906" cy="50497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Release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PROD </a:t>
            </a:r>
            <a:r>
              <a:rPr lang="en-GB" sz="1000" dirty="0" err="1" smtClean="0">
                <a:solidFill>
                  <a:schemeClr val="bg1"/>
                </a:solidFill>
              </a:rPr>
              <a:t>environm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5" name="175 Conector angular"/>
          <p:cNvCxnSpPr>
            <a:cxnSpLocks noChangeShapeType="1"/>
            <a:stCxn id="53" idx="2"/>
          </p:cNvCxnSpPr>
          <p:nvPr/>
        </p:nvCxnSpPr>
        <p:spPr bwMode="auto">
          <a:xfrm rot="16200000" flipH="1">
            <a:off x="4373915" y="256932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0" name="175 Conector angular"/>
          <p:cNvCxnSpPr>
            <a:cxnSpLocks noChangeShapeType="1"/>
          </p:cNvCxnSpPr>
          <p:nvPr/>
        </p:nvCxnSpPr>
        <p:spPr bwMode="auto">
          <a:xfrm rot="5400000">
            <a:off x="8106821" y="2543764"/>
            <a:ext cx="1057324" cy="154653"/>
          </a:xfrm>
          <a:prstGeom prst="bentConnector3">
            <a:avLst>
              <a:gd name="adj1" fmla="val 68314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" name="175 Conector angular"/>
          <p:cNvCxnSpPr>
            <a:cxnSpLocks noChangeShapeType="1"/>
          </p:cNvCxnSpPr>
          <p:nvPr/>
        </p:nvCxnSpPr>
        <p:spPr bwMode="auto">
          <a:xfrm rot="16200000" flipH="1">
            <a:off x="6023197" y="2534587"/>
            <a:ext cx="1014294" cy="275655"/>
          </a:xfrm>
          <a:prstGeom prst="bentConnector3">
            <a:avLst>
              <a:gd name="adj1" fmla="val 6803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" name="175 Conector angular"/>
          <p:cNvCxnSpPr>
            <a:cxnSpLocks noChangeShapeType="1"/>
          </p:cNvCxnSpPr>
          <p:nvPr/>
        </p:nvCxnSpPr>
        <p:spPr bwMode="auto">
          <a:xfrm rot="5400000">
            <a:off x="6390976" y="2527627"/>
            <a:ext cx="1035809" cy="294502"/>
          </a:xfrm>
          <a:prstGeom prst="bentConnector3">
            <a:avLst>
              <a:gd name="adj1" fmla="val 67656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002045" y="4540848"/>
            <a:ext cx="1281506" cy="269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4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2959703" y="452538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5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5244806" y="4537491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175 Conector angular"/>
          <p:cNvCxnSpPr>
            <a:cxnSpLocks noChangeShapeType="1"/>
          </p:cNvCxnSpPr>
          <p:nvPr/>
        </p:nvCxnSpPr>
        <p:spPr bwMode="auto">
          <a:xfrm rot="16200000" flipV="1">
            <a:off x="5883032" y="4525888"/>
            <a:ext cx="1218870" cy="45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175 Conector angular"/>
          <p:cNvCxnSpPr>
            <a:cxnSpLocks noChangeShapeType="1"/>
          </p:cNvCxnSpPr>
          <p:nvPr/>
        </p:nvCxnSpPr>
        <p:spPr bwMode="auto">
          <a:xfrm rot="16200000" flipH="1">
            <a:off x="5097815" y="2588373"/>
            <a:ext cx="992780" cy="146563"/>
          </a:xfrm>
          <a:prstGeom prst="bentConnector3">
            <a:avLst>
              <a:gd name="adj1" fmla="val 68421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8" name="Arrondir un rectangle avec un coin diagonal 49"/>
          <p:cNvSpPr/>
          <p:nvPr/>
        </p:nvSpPr>
        <p:spPr bwMode="auto">
          <a:xfrm>
            <a:off x="8149107" y="5153899"/>
            <a:ext cx="673619" cy="5450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Release TEST/</a:t>
            </a:r>
          </a:p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PROD </a:t>
            </a:r>
            <a:r>
              <a:rPr lang="en-GB" sz="900" dirty="0" err="1" smtClean="0">
                <a:solidFill>
                  <a:schemeClr val="bg1"/>
                </a:solidFill>
              </a:rPr>
              <a:t>environm</a:t>
            </a:r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99" name="175 Conector angular"/>
          <p:cNvCxnSpPr>
            <a:cxnSpLocks noChangeShapeType="1"/>
          </p:cNvCxnSpPr>
          <p:nvPr/>
        </p:nvCxnSpPr>
        <p:spPr bwMode="auto">
          <a:xfrm rot="5400000" flipH="1" flipV="1">
            <a:off x="7812411" y="4515976"/>
            <a:ext cx="1204855" cy="2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1" name="175 Conector angular"/>
          <p:cNvCxnSpPr>
            <a:cxnSpLocks noChangeShapeType="1"/>
          </p:cNvCxnSpPr>
          <p:nvPr/>
        </p:nvCxnSpPr>
        <p:spPr bwMode="auto">
          <a:xfrm rot="10800000">
            <a:off x="4087907" y="3883512"/>
            <a:ext cx="214559" cy="1535509"/>
          </a:xfrm>
          <a:prstGeom prst="bentConnector2">
            <a:avLst/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Pentagone 47"/>
          <p:cNvSpPr/>
          <p:nvPr/>
        </p:nvSpPr>
        <p:spPr>
          <a:xfrm>
            <a:off x="4163931" y="4087906"/>
            <a:ext cx="1665369" cy="1041251"/>
          </a:xfrm>
          <a:prstGeom prst="homePlate">
            <a:avLst>
              <a:gd name="adj" fmla="val 120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2">
                    <a:lumMod val="50000"/>
                  </a:schemeClr>
                </a:solidFill>
              </a:rPr>
              <a:t>IT Specifications / developments  for </a:t>
            </a:r>
          </a:p>
          <a:p>
            <a:pPr algn="ctr"/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Day Ahead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auctions</a:t>
            </a:r>
            <a:endParaRPr lang="en-US" sz="9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Légende sans bordure 1 36"/>
          <p:cNvSpPr/>
          <p:nvPr/>
        </p:nvSpPr>
        <p:spPr bwMode="auto">
          <a:xfrm>
            <a:off x="384613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1" name="Pentagone 130"/>
          <p:cNvSpPr/>
          <p:nvPr/>
        </p:nvSpPr>
        <p:spPr>
          <a:xfrm>
            <a:off x="2853144" y="2280556"/>
            <a:ext cx="888276" cy="424543"/>
          </a:xfrm>
          <a:prstGeom prst="homePlate">
            <a:avLst>
              <a:gd name="adj" fmla="val 17059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Testing</a:t>
            </a:r>
          </a:p>
          <a:p>
            <a:pPr algn="ctr"/>
            <a:r>
              <a:rPr lang="en-US" sz="800" dirty="0" smtClean="0">
                <a:solidFill>
                  <a:schemeClr val="accent2">
                    <a:lumMod val="50000"/>
                  </a:schemeClr>
                </a:solidFill>
              </a:rPr>
              <a:t>TEST environment</a:t>
            </a:r>
            <a:endParaRPr lang="en-US" sz="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5" name="Légende sans bordure 1 36"/>
          <p:cNvSpPr/>
          <p:nvPr/>
        </p:nvSpPr>
        <p:spPr bwMode="auto">
          <a:xfrm>
            <a:off x="7374190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Arrondir un rectangle avec un coin diagonal 49"/>
          <p:cNvSpPr/>
          <p:nvPr/>
        </p:nvSpPr>
        <p:spPr bwMode="auto">
          <a:xfrm>
            <a:off x="3882916" y="5157262"/>
            <a:ext cx="863783" cy="545030"/>
          </a:xfrm>
          <a:prstGeom prst="roundRect">
            <a:avLst/>
          </a:prstGeom>
          <a:solidFill>
            <a:srgbClr val="A926F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</a:rPr>
              <a:t>Creation of the VIP SP/FR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525" y="528640"/>
            <a:ext cx="7235825" cy="503237"/>
          </a:xfrm>
        </p:spPr>
        <p:txBody>
          <a:bodyPr/>
          <a:lstStyle/>
          <a:p>
            <a:r>
              <a:rPr lang="en-GB" dirty="0" smtClean="0"/>
              <a:t>TIGF roadmap for IT Implementation of CAM NC </a:t>
            </a:r>
            <a:br>
              <a:rPr lang="en-GB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6120B6-C90B-49EE-8613-32DEBE27835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611560" y="1268760"/>
            <a:ext cx="8285014" cy="51514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of key milestones: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LOI </a:t>
            </a:r>
            <a:r>
              <a:rPr lang="en-GB" sz="2000" kern="0" dirty="0" smtClean="0">
                <a:latin typeface="+mn-lt"/>
                <a:cs typeface="+mn-cs"/>
              </a:rPr>
              <a:t>for a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dhesion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PRISMA	:		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June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noProof="0" dirty="0" smtClean="0">
                <a:latin typeface="+mn-lt"/>
                <a:cs typeface="+mn-cs"/>
              </a:rPr>
              <a:t>Full connexion to </a:t>
            </a:r>
            <a:r>
              <a:rPr lang="en-GB" sz="2000" b="1" kern="0" noProof="0" dirty="0" smtClean="0">
                <a:latin typeface="+mn-lt"/>
                <a:cs typeface="+mn-cs"/>
              </a:rPr>
              <a:t>PRISMA</a:t>
            </a:r>
            <a:r>
              <a:rPr lang="en-GB" sz="2000" kern="0" noProof="0" dirty="0" smtClean="0">
                <a:latin typeface="+mn-lt"/>
                <a:cs typeface="+mn-cs"/>
              </a:rPr>
              <a:t>:			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January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Creation of the </a:t>
            </a:r>
            <a:r>
              <a:rPr lang="en-GB" sz="2000" b="1" kern="0" dirty="0" smtClean="0">
                <a:latin typeface="+mn-lt"/>
                <a:cs typeface="+mn-cs"/>
              </a:rPr>
              <a:t>VIP</a:t>
            </a:r>
            <a:r>
              <a:rPr lang="en-GB" sz="2000" kern="0" dirty="0" smtClean="0">
                <a:latin typeface="+mn-lt"/>
                <a:cs typeface="+mn-cs"/>
              </a:rPr>
              <a:t> SP/FR:			</a:t>
            </a:r>
            <a:r>
              <a:rPr lang="en-GB" sz="2000" kern="0" dirty="0" smtClean="0">
                <a:latin typeface="+mn-lt"/>
                <a:cs typeface="+mn-cs"/>
              </a:rPr>
              <a:t>January </a:t>
            </a:r>
            <a:r>
              <a:rPr lang="en-GB" sz="2000" kern="0" dirty="0" smtClean="0">
                <a:latin typeface="+mn-lt"/>
                <a:cs typeface="+mn-cs"/>
              </a:rPr>
              <a:t>2014</a:t>
            </a:r>
            <a:endParaRPr lang="en-GB" sz="2000" kern="0" noProof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annual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3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March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annual </a:t>
            </a:r>
            <a:r>
              <a:rPr lang="en-GB" sz="2000" b="1" kern="0" noProof="0" dirty="0" smtClean="0">
                <a:latin typeface="+mn-lt"/>
                <a:cs typeface="+mn-cs"/>
              </a:rPr>
              <a:t>Quarterly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</a:t>
            </a:r>
            <a:r>
              <a:rPr lang="en-GB" sz="2000" kern="0" noProof="0" dirty="0" smtClean="0">
                <a:latin typeface="+mn-lt"/>
                <a:cs typeface="+mn-cs"/>
              </a:rPr>
              <a:t>2</a:t>
            </a:r>
            <a:r>
              <a:rPr lang="en-GB" sz="2000" kern="0" baseline="30000" noProof="0" dirty="0" smtClean="0">
                <a:latin typeface="+mn-lt"/>
                <a:cs typeface="+mn-cs"/>
              </a:rPr>
              <a:t>nd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June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rolling </a:t>
            </a:r>
            <a:r>
              <a:rPr kumimoji="0" lang="en-GB" sz="20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Monthly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15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000" kern="0" baseline="0" noProof="0" dirty="0" smtClean="0">
                <a:latin typeface="+mn-lt"/>
                <a:cs typeface="+mn-cs"/>
              </a:rPr>
              <a:t>1</a:t>
            </a:r>
            <a:r>
              <a:rPr lang="en-GB" sz="2000" kern="0" baseline="30000" noProof="0" dirty="0" smtClean="0">
                <a:latin typeface="+mn-lt"/>
                <a:cs typeface="+mn-cs"/>
              </a:rPr>
              <a:t>st</a:t>
            </a:r>
            <a:r>
              <a:rPr lang="en-GB" sz="2000" kern="0" noProof="0" dirty="0" smtClean="0">
                <a:latin typeface="+mn-lt"/>
                <a:cs typeface="+mn-cs"/>
              </a:rPr>
              <a:t> rolling </a:t>
            </a:r>
            <a:r>
              <a:rPr lang="en-GB" sz="2000" b="1" kern="0" noProof="0" dirty="0" smtClean="0">
                <a:latin typeface="+mn-lt"/>
                <a:cs typeface="+mn-cs"/>
              </a:rPr>
              <a:t>Day-Ahead</a:t>
            </a:r>
            <a:r>
              <a:rPr lang="en-GB" sz="2000" kern="0" noProof="0" dirty="0" smtClean="0">
                <a:latin typeface="+mn-lt"/>
                <a:cs typeface="+mn-cs"/>
              </a:rPr>
              <a:t> </a:t>
            </a:r>
            <a:r>
              <a:rPr lang="en-GB" sz="2000" kern="0" noProof="0" dirty="0" smtClean="0">
                <a:latin typeface="+mn-lt"/>
                <a:cs typeface="+mn-cs"/>
              </a:rPr>
              <a:t>auctions:		30</a:t>
            </a:r>
            <a:r>
              <a:rPr lang="en-GB" sz="2000" kern="0" baseline="30000" noProof="0" dirty="0" smtClean="0">
                <a:latin typeface="+mn-lt"/>
                <a:cs typeface="+mn-cs"/>
              </a:rPr>
              <a:t>th</a:t>
            </a:r>
            <a:r>
              <a:rPr lang="en-GB" sz="2000" kern="0" noProof="0" dirty="0" smtClean="0">
                <a:latin typeface="+mn-lt"/>
                <a:cs typeface="+mn-cs"/>
              </a:rPr>
              <a:t> September 2014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Within-Day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auctions:			1</a:t>
            </a:r>
            <a:r>
              <a:rPr kumimoji="0" lang="en-GB" sz="2000" b="0" i="0" u="none" strike="noStrike" kern="0" cap="none" spc="0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GB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October</a:t>
            </a:r>
            <a:r>
              <a:rPr kumimoji="0" lang="en-GB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453666" y="2190750"/>
            <a:ext cx="1585184" cy="381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33850" y="27336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124325" y="3228975"/>
            <a:ext cx="1952625" cy="95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141694" y="3743326"/>
            <a:ext cx="1925731" cy="33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4464424" y="4267201"/>
            <a:ext cx="1622051" cy="358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4257675" y="4781551"/>
            <a:ext cx="1790700" cy="952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582758" y="5314278"/>
            <a:ext cx="1475142" cy="67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3872753" y="5829302"/>
            <a:ext cx="2194672" cy="134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3"/>
          <p:cNvSpPr txBox="1">
            <a:spLocks/>
          </p:cNvSpPr>
          <p:nvPr/>
        </p:nvSpPr>
        <p:spPr>
          <a:xfrm>
            <a:off x="600802" y="2817861"/>
            <a:ext cx="8285014" cy="6998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attention</a:t>
            </a:r>
            <a:endParaRPr kumimoji="0" lang="en-GB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owerpoint Tigf">
  <a:themeElements>
    <a:clrScheme name="model concep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concep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model concep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concep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concep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ACER-2015-17131</_dlc_DocId>
    <_dlc_DocIdUrl xmlns="985daa2e-53d8-4475-82b8-9c7d25324e34">
      <Url>http://extranet.acer.europa.eu/en/Gas/Regional_%20Intiatives/South_GRI/24th%20IG%20meeting/_layouts/DocIdRedir.aspx?ID=ACER-2015-17131</Url>
      <Description>ACER-2015-17131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1" ma:contentTypeDescription="Create a new document." ma:contentTypeScope="" ma:versionID="dfc8b0a2a02d6f83dcc534d34de5d2a5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9122E4BA-5A55-4EFE-85AC-8AD655A0117C}"/>
</file>

<file path=customXml/itemProps2.xml><?xml version="1.0" encoding="utf-8"?>
<ds:datastoreItem xmlns:ds="http://schemas.openxmlformats.org/officeDocument/2006/customXml" ds:itemID="{C8E04899-0025-4D30-A99D-54239F8C3D16}"/>
</file>

<file path=customXml/itemProps3.xml><?xml version="1.0" encoding="utf-8"?>
<ds:datastoreItem xmlns:ds="http://schemas.openxmlformats.org/officeDocument/2006/customXml" ds:itemID="{2456EBCC-ABF3-4A50-8967-F0A5F6794606}"/>
</file>

<file path=customXml/itemProps4.xml><?xml version="1.0" encoding="utf-8"?>
<ds:datastoreItem xmlns:ds="http://schemas.openxmlformats.org/officeDocument/2006/customXml" ds:itemID="{BD6662A9-35FA-495C-81AF-66A21E67D17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Powerpoint Tigf</Template>
  <TotalTime>0</TotalTime>
  <Words>227</Words>
  <Application>Microsoft Office PowerPoint</Application>
  <PresentationFormat>Affichage à l'écran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Presentation Powerpoint Tigf</vt:lpstr>
      <vt:lpstr>CAM: TIGF’s  IT developments Roadmap</vt:lpstr>
      <vt:lpstr>TIGF adhesion to PRISMA</vt:lpstr>
      <vt:lpstr>TIGF roadmap for IT Implementation of CAM NC  </vt:lpstr>
      <vt:lpstr>TIGF roadmap for IT Implementation of CAM NC  </vt:lpstr>
      <vt:lpstr>Diapositive 5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CAM: TIGF’s  IT developments Roadmap</dc:title>
  <dc:creator>J</dc:creator>
  <cp:lastModifiedBy>J</cp:lastModifiedBy>
  <cp:revision>36</cp:revision>
  <dcterms:created xsi:type="dcterms:W3CDTF">2013-06-03T15:14:05Z</dcterms:created>
  <dcterms:modified xsi:type="dcterms:W3CDTF">2013-06-18T09:58:44Z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f417d74a-6a07-47e2-b895-7cd3884d0489</vt:lpwstr>
  </property>
</Properties>
</file>